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2" r:id="rId3"/>
    <p:sldId id="269" r:id="rId4"/>
    <p:sldId id="260" r:id="rId5"/>
    <p:sldId id="273" r:id="rId6"/>
    <p:sldId id="266" r:id="rId7"/>
    <p:sldId id="274" r:id="rId8"/>
    <p:sldId id="368" r:id="rId9"/>
    <p:sldId id="369" r:id="rId10"/>
    <p:sldId id="370" r:id="rId11"/>
    <p:sldId id="371" r:id="rId12"/>
    <p:sldId id="267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7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72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08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050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5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5110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295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24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2163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118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205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B8EE74-40B5-4D07-9117-008E6E474D5A}" type="datetimeFigureOut">
              <a:rPr lang="sr-Latn-RS" smtClean="0"/>
              <a:t>5.12.2021.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5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1" y="1023867"/>
            <a:ext cx="4048335" cy="3349641"/>
          </a:xfrm>
        </p:spPr>
        <p:txBody>
          <a:bodyPr>
            <a:normAutofit/>
          </a:bodyPr>
          <a:lstStyle/>
          <a:p>
            <a:r>
              <a:rPr lang="sr-Latn-RS" sz="3100" dirty="0"/>
              <a:t>Dokumentacija za inkluziju (I deo):</a:t>
            </a:r>
            <a:br>
              <a:rPr lang="sr-Latn-RS" sz="3100" dirty="0"/>
            </a:br>
            <a:r>
              <a:rPr lang="sr-Latn-RS" sz="3100" dirty="0"/>
              <a:t>Procedura i pedagoški profil</a:t>
            </a:r>
            <a:br>
              <a:rPr lang="sr-Latn-RS" sz="3100" dirty="0"/>
            </a:br>
            <a:br>
              <a:rPr lang="sr-Latn-RS" dirty="0"/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</a:t>
            </a:r>
            <a:r>
              <a:rPr lang="sr-Latn-RS" dirty="0" err="1"/>
              <a:t>Otilia</a:t>
            </a:r>
            <a:r>
              <a:rPr lang="sr-Latn-RS" dirty="0"/>
              <a:t> </a:t>
            </a:r>
            <a:r>
              <a:rPr lang="sr-Latn-RS" dirty="0" err="1"/>
              <a:t>Velišek</a:t>
            </a:r>
            <a:r>
              <a:rPr lang="sr-Latn-RS" dirty="0"/>
              <a:t>-</a:t>
            </a:r>
            <a:r>
              <a:rPr lang="sr-Latn-RS" dirty="0" err="1"/>
              <a:t>Braško</a:t>
            </a:r>
            <a:endParaRPr lang="sr-Latn-RS" dirty="0"/>
          </a:p>
          <a:p>
            <a:r>
              <a:rPr lang="sr-Latn-RS" dirty="0"/>
              <a:t>Novi Sad, 2021.</a:t>
            </a:r>
          </a:p>
        </p:txBody>
      </p:sp>
    </p:spTree>
    <p:extLst>
      <p:ext uri="{BB962C8B-B14F-4D97-AF65-F5344CB8AC3E}">
        <p14:creationId xmlns:p14="http://schemas.microsoft.com/office/powerpoint/2010/main" val="236759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C089337D-C1E0-4D51-8CAA-B27B0A17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70" y="1039529"/>
            <a:ext cx="3267187" cy="1878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91" y="777782"/>
            <a:ext cx="3260917" cy="2402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041" y="815899"/>
            <a:ext cx="3264408" cy="232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Rounded Rectangle 7">
            <a:extLst>
              <a:ext uri="{FF2B5EF4-FFF2-40B4-BE49-F238E27FC236}">
                <a16:creationId xmlns:a16="http://schemas.microsoft.com/office/drawing/2014/main" id="{6E53D9F9-19C9-4189-B64D-8DA829977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3565455"/>
            <a:ext cx="11260976" cy="2627400"/>
          </a:xfrm>
          <a:prstGeom prst="roundRect">
            <a:avLst>
              <a:gd name="adj" fmla="val 5227"/>
            </a:avLst>
          </a:prstGeom>
          <a:solidFill>
            <a:srgbClr val="3F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8">
            <a:extLst>
              <a:ext uri="{FF2B5EF4-FFF2-40B4-BE49-F238E27FC236}">
                <a16:creationId xmlns:a16="http://schemas.microsoft.com/office/drawing/2014/main" id="{FDAD43EC-C46E-4859-A79E-23D1B3272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702" y="3778143"/>
            <a:ext cx="10916816" cy="2202024"/>
          </a:xfrm>
          <a:prstGeom prst="roundRect">
            <a:avLst>
              <a:gd name="adj" fmla="val 2462"/>
            </a:avLst>
          </a:prstGeom>
          <a:noFill/>
          <a:ln w="38100">
            <a:solidFill>
              <a:srgbClr val="FEF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82638" y="3962622"/>
            <a:ext cx="3080569" cy="183306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sr-Latn-RS" sz="3200">
                <a:solidFill>
                  <a:srgbClr val="FEFCF7"/>
                </a:solidFill>
              </a:rPr>
              <a:t>Profil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0E61F79-3461-44FB-A17C-8FBDEF24F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886982" y="4879155"/>
            <a:ext cx="694944" cy="0"/>
          </a:xfrm>
          <a:prstGeom prst="line">
            <a:avLst/>
          </a:prstGeom>
          <a:ln w="38100">
            <a:solidFill>
              <a:srgbClr val="FEF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Content Placeholder 6150">
            <a:extLst>
              <a:ext uri="{FF2B5EF4-FFF2-40B4-BE49-F238E27FC236}">
                <a16:creationId xmlns:a16="http://schemas.microsoft.com/office/drawing/2014/main" id="{77425003-F5A7-41C7-ADA1-A4ED43B2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391" y="3962621"/>
            <a:ext cx="6847058" cy="1833068"/>
          </a:xfrm>
        </p:spPr>
        <p:txBody>
          <a:bodyPr anchor="ctr">
            <a:normAutofit/>
          </a:bodyPr>
          <a:lstStyle/>
          <a:p>
            <a:r>
              <a:rPr lang="sr-Latn-RS" dirty="0">
                <a:solidFill>
                  <a:srgbClr val="FEFCF7"/>
                </a:solidFill>
              </a:rPr>
              <a:t>O kakvom profilu ovde govorimo?</a:t>
            </a:r>
            <a:endParaRPr lang="en-US" dirty="0">
              <a:solidFill>
                <a:srgbClr val="FEF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9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1AB217C-122B-434B-893F-639B5FD5C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r-Latn-RS"/>
              <a:t>Profil</a:t>
            </a:r>
          </a:p>
        </p:txBody>
      </p:sp>
      <p:pic>
        <p:nvPicPr>
          <p:cNvPr id="7171" name="Content Placeholder 4" descr="images.jpg det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2" y="640081"/>
            <a:ext cx="5942471" cy="5340702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864F0F8-BFCB-4FB1-99BD-BD9E0541E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Content Placeholder 7174">
            <a:extLst>
              <a:ext uri="{FF2B5EF4-FFF2-40B4-BE49-F238E27FC236}">
                <a16:creationId xmlns:a16="http://schemas.microsoft.com/office/drawing/2014/main" id="{38017F00-C045-4EC7-9D2D-6A41563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r>
              <a:rPr lang="sr-Latn-RS" dirty="0"/>
              <a:t>Kako se zove ovaj profil?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Pedagoški profil</a:t>
            </a:r>
            <a:br>
              <a:rPr lang="sr-Latn-RS" dirty="0"/>
            </a:br>
            <a:r>
              <a:rPr lang="sr-Latn-RS" dirty="0"/>
              <a:t>Metodika IVO (2018: 84-86)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198" y="2438400"/>
            <a:ext cx="5590074" cy="3651504"/>
          </a:xfrm>
        </p:spPr>
        <p:txBody>
          <a:bodyPr>
            <a:normAutofit fontScale="85000" lnSpcReduction="10000"/>
          </a:bodyPr>
          <a:lstStyle/>
          <a:p>
            <a:r>
              <a:rPr lang="sr-Latn-RS" u="sng" dirty="0"/>
              <a:t>Iz opisa deteta se „crpe“ informacije za Pedagoški profil</a:t>
            </a:r>
          </a:p>
          <a:p>
            <a:pPr marL="0" indent="0">
              <a:buNone/>
            </a:pPr>
            <a:r>
              <a:rPr lang="sr-Latn-RS" dirty="0"/>
              <a:t>Elementi Pedagoškog profila: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Učenje i kako </a:t>
            </a:r>
            <a:r>
              <a:rPr lang="sr-Latn-RS" i="1" dirty="0"/>
              <a:t>uči(izdvojiti važne činjenice o načinima delanja u situacijama učenja i </a:t>
            </a:r>
            <a:r>
              <a:rPr lang="sr-Latn-RS" i="1" u="sng" dirty="0"/>
              <a:t>razvoju dispozicija)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Socijalne veštine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Komunikacijske veštine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Samostalnost i briga o sebi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Uticaj okruženja</a:t>
            </a:r>
          </a:p>
          <a:p>
            <a:pPr marL="0" indent="0">
              <a:buNone/>
            </a:pPr>
            <a:r>
              <a:rPr lang="sr-Latn-RS" dirty="0"/>
              <a:t>* Identifikovane prioritetne oblasti za pružanje podrške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6" y="2743199"/>
            <a:ext cx="5210351" cy="293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6722" y="5935934"/>
            <a:ext cx="234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>
                <a:solidFill>
                  <a:srgbClr val="C00000"/>
                </a:solidFill>
              </a:rPr>
              <a:t>Šta vidite? Koga vidite?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6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987E65-AB2D-4A48-AD62-C1BB06642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503C87D-00ED-4714-85FF-BBB5BE09A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74068BB-E190-48E4-90D3-FE9FA91F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FC11E36-D537-415B-826D-5D825138A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5D0A23-A07D-4F38-99A7-D5C24DC09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6" name="Freeform 206">
              <a:extLst>
                <a:ext uri="{FF2B5EF4-FFF2-40B4-BE49-F238E27FC236}">
                  <a16:creationId xmlns:a16="http://schemas.microsoft.com/office/drawing/2014/main" id="{754D372E-FA8D-43FE-8C47-4A359FF18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211">
              <a:extLst>
                <a:ext uri="{FF2B5EF4-FFF2-40B4-BE49-F238E27FC236}">
                  <a16:creationId xmlns:a16="http://schemas.microsoft.com/office/drawing/2014/main" id="{FB797FF1-EF28-43B5-8478-1FD994186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7CE8C-61AF-45D4-A730-2B7029834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AE6E9-C0B8-485A-B03B-842FC7840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5" y="-19050"/>
            <a:ext cx="12201525" cy="6883400"/>
            <a:chOff x="-3175" y="-19050"/>
            <a:chExt cx="12201525" cy="6883400"/>
          </a:xfrm>
          <a:solidFill>
            <a:srgbClr val="FEFCF7">
              <a:alpha val="10000"/>
            </a:srgbClr>
          </a:solidFill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EA42B7B-6F15-4CC7-BBCC-2B2A60505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C960FF94-1DD0-415F-B0B8-3FED9DC3E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992D805-D4D8-4EE1-A4B9-7A54B6523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9A34BDC-A3E7-4317-A652-4C711537E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4487" y="643467"/>
            <a:ext cx="6253571" cy="3379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sz="4200"/>
              <a:t>Radoznalost</a:t>
            </a:r>
            <a:br>
              <a:rPr lang="en-US" sz="4200"/>
            </a:br>
            <a:r>
              <a:rPr lang="en-US" sz="4200"/>
              <a:t>Saradnja</a:t>
            </a:r>
            <a:br>
              <a:rPr lang="en-US" sz="4200"/>
            </a:br>
            <a:r>
              <a:rPr lang="en-US" sz="4200"/>
              <a:t>Istrajnost</a:t>
            </a:r>
            <a:br>
              <a:rPr lang="en-US" sz="4200"/>
            </a:br>
            <a:r>
              <a:rPr lang="en-US" sz="4200"/>
              <a:t>Odgovornost </a:t>
            </a:r>
            <a:br>
              <a:rPr lang="en-US" sz="4200"/>
            </a:br>
            <a:endParaRPr lang="en-US" sz="420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13709" y="4470840"/>
            <a:ext cx="6244349" cy="1743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930"/>
              </a:spcBef>
            </a:pPr>
            <a:r>
              <a:rPr lang="en-US" sz="2400"/>
              <a:t>Dispozicije (preduslovi) za učenje (GU)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BAABD3-7850-4600-BF15-44633214A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98564" y="0"/>
            <a:ext cx="0" cy="685800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5FFF46-7665-4A66-A43B-FEE4EA334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8324" y="422855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4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Mere individualizacije </a:t>
            </a:r>
            <a:br>
              <a:rPr lang="sr-Latn-RS" dirty="0"/>
            </a:br>
            <a:r>
              <a:rPr lang="sr-Latn-RS" dirty="0"/>
              <a:t>Primer Metodika IVO 2018:86-88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dirty="0"/>
              <a:t>Individualno  i  individualizovano </a:t>
            </a:r>
            <a:endParaRPr lang="en-US" sz="3600" dirty="0"/>
          </a:p>
        </p:txBody>
      </p:sp>
      <p:sp>
        <p:nvSpPr>
          <p:cNvPr id="4" name="Not Equal 3"/>
          <p:cNvSpPr/>
          <p:nvPr/>
        </p:nvSpPr>
        <p:spPr>
          <a:xfrm>
            <a:off x="4940491" y="3616656"/>
            <a:ext cx="5186148" cy="234741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393508">
            <a:off x="841449" y="3731777"/>
            <a:ext cx="3513899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/>
              <a:t>Prilagođavanje: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400" dirty="0"/>
              <a:t>Prostora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400" dirty="0"/>
              <a:t>Metodičkih elemenata</a:t>
            </a:r>
          </a:p>
        </p:txBody>
      </p:sp>
    </p:spTree>
    <p:extLst>
      <p:ext uri="{BB962C8B-B14F-4D97-AF65-F5344CB8AC3E}">
        <p14:creationId xmlns:p14="http://schemas.microsoft.com/office/powerpoint/2010/main" val="131045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420AC1-9DFB-4806-AB5E-CFD3432E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A0C6D9-7294-4A34-842C-5723C41DF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5" y="-19050"/>
            <a:ext cx="12201525" cy="6883400"/>
            <a:chOff x="-3175" y="-19050"/>
            <a:chExt cx="12201525" cy="6883400"/>
          </a:xfrm>
          <a:solidFill>
            <a:schemeClr val="accent1">
              <a:alpha val="35000"/>
            </a:schemeClr>
          </a:solidFill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4E262F2-EA27-42FB-9DAD-8DBAB390B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545AAF3-5294-49E4-B63B-F8500D3A1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F39A7CB-D8B2-4004-B81E-500B76765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706FD7-DEAC-454E-965A-C6FA0FFE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 useBgFill="1">
          <p:nvSpPr>
            <p:cNvPr id="20" name="Freeform 206">
              <a:extLst>
                <a:ext uri="{FF2B5EF4-FFF2-40B4-BE49-F238E27FC236}">
                  <a16:creationId xmlns:a16="http://schemas.microsoft.com/office/drawing/2014/main" id="{A9C1E16A-6AAD-44F4-BC00-B4513B9D5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1" name="Freeform 211">
              <a:extLst>
                <a:ext uri="{FF2B5EF4-FFF2-40B4-BE49-F238E27FC236}">
                  <a16:creationId xmlns:a16="http://schemas.microsoft.com/office/drawing/2014/main" id="{ECB4496E-5053-4619-B4D5-177A79FBF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700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869781-F8AB-4B93-84F5-24FAC1250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chemeClr val="tx2"/>
                </a:solidFill>
              </a:rPr>
              <a:t>Hvala na pažnji!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chemeClr val="tx2"/>
                </a:solidFill>
              </a:rPr>
              <a:t>Svako dobro!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5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B987E65-AB2D-4A48-AD62-C1BB06642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C503C87D-00ED-4714-85FF-BBB5BE09A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74068BB-E190-48E4-90D3-FE9FA91F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FC11E36-D537-415B-826D-5D825138A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D0A23-A07D-4F38-99A7-D5C24DC09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5" name="Freeform 206">
              <a:extLst>
                <a:ext uri="{FF2B5EF4-FFF2-40B4-BE49-F238E27FC236}">
                  <a16:creationId xmlns:a16="http://schemas.microsoft.com/office/drawing/2014/main" id="{754D372E-FA8D-43FE-8C47-4A359FF18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6" name="Freeform 211">
              <a:extLst>
                <a:ext uri="{FF2B5EF4-FFF2-40B4-BE49-F238E27FC236}">
                  <a16:creationId xmlns:a16="http://schemas.microsoft.com/office/drawing/2014/main" id="{FB797FF1-EF28-43B5-8478-1FD994186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37CE8C-61AF-45D4-A730-2B7029834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5AE6E9-C0B8-485A-B03B-842FC7840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5" y="-19050"/>
            <a:ext cx="12201525" cy="6883400"/>
            <a:chOff x="-3175" y="-19050"/>
            <a:chExt cx="12201525" cy="6883400"/>
          </a:xfrm>
          <a:solidFill>
            <a:srgbClr val="FEFCF7">
              <a:alpha val="10000"/>
            </a:srgbClr>
          </a:solidFill>
        </p:grpSpPr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4EA42B7B-6F15-4CC7-BBCC-2B2A60505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C960FF94-1DD0-415F-B0B8-3FED9DC3E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992D805-D4D8-4EE1-A4B9-7A54B6523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9A34BDC-A3E7-4317-A652-4C711537E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0154E-7D11-44A3-8F51-BA950DF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487" y="643467"/>
            <a:ext cx="6253571" cy="3379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5400"/>
              <a:t>Radionica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29E9-625B-40A7-BE51-6AC5D44E1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09" y="4470840"/>
            <a:ext cx="6244349" cy="1743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/>
              <a:t>Rangirajte korake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BAABD3-7850-4600-BF15-44633214A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98564" y="0"/>
            <a:ext cx="0" cy="685800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5FFF46-7665-4A66-A43B-FEE4EA334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8324" y="422855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0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Koraci u pružanje dodatne podrške detetu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2438400"/>
            <a:ext cx="9239533" cy="397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5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Socijalni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096" y="2438400"/>
            <a:ext cx="9848175" cy="3651504"/>
          </a:xfrm>
        </p:spPr>
        <p:txBody>
          <a:bodyPr/>
          <a:lstStyle/>
          <a:p>
            <a:r>
              <a:rPr lang="en-US" dirty="0" err="1"/>
              <a:t>Očigledno</a:t>
            </a:r>
            <a:r>
              <a:rPr lang="en-US" dirty="0"/>
              <a:t> je da </a:t>
            </a:r>
            <a:r>
              <a:rPr lang="en-US" b="1" dirty="0" err="1">
                <a:solidFill>
                  <a:srgbClr val="C00000"/>
                </a:solidFill>
              </a:rPr>
              <a:t>razumevanje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smetnji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iziskuje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novi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pristup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izlazi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okvira</a:t>
            </a:r>
            <a:r>
              <a:rPr lang="en-US" dirty="0"/>
              <a:t> </a:t>
            </a:r>
            <a:r>
              <a:rPr lang="en-US" dirty="0" err="1"/>
              <a:t>opisivanja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K</a:t>
            </a:r>
            <a:r>
              <a:rPr lang="en-US" dirty="0"/>
              <a:t>od </a:t>
            </a:r>
            <a:r>
              <a:rPr lang="en-US" b="1" dirty="0" err="1"/>
              <a:t>inkluzivnog</a:t>
            </a:r>
            <a:r>
              <a:rPr lang="en-US" b="1" dirty="0"/>
              <a:t> </a:t>
            </a:r>
            <a:r>
              <a:rPr lang="en-US" b="1" dirty="0" err="1"/>
              <a:t>obrazovanja</a:t>
            </a:r>
            <a:r>
              <a:rPr lang="en-US" b="1" dirty="0"/>
              <a:t> se </a:t>
            </a:r>
            <a:r>
              <a:rPr lang="en-US" b="1" dirty="0" err="1"/>
              <a:t>radi</a:t>
            </a:r>
            <a:r>
              <a:rPr lang="en-US" b="1" dirty="0"/>
              <a:t> o </a:t>
            </a:r>
            <a:r>
              <a:rPr lang="en-US" b="1" dirty="0" err="1"/>
              <a:t>stvaranju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podsticajnog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okruženja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osnaživanju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dece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kako</a:t>
            </a:r>
            <a:r>
              <a:rPr lang="en-US" b="1" dirty="0">
                <a:solidFill>
                  <a:srgbClr val="C00000"/>
                </a:solidFill>
              </a:rPr>
              <a:t> bi </a:t>
            </a:r>
            <a:r>
              <a:rPr lang="en-US" b="1" dirty="0" err="1">
                <a:solidFill>
                  <a:srgbClr val="C00000"/>
                </a:solidFill>
              </a:rPr>
              <a:t>mogla</a:t>
            </a:r>
            <a:r>
              <a:rPr lang="en-US" b="1" dirty="0">
                <a:solidFill>
                  <a:srgbClr val="C00000"/>
                </a:solidFill>
              </a:rPr>
              <a:t> da u </a:t>
            </a:r>
            <a:r>
              <a:rPr lang="en-US" b="1" dirty="0" err="1">
                <a:solidFill>
                  <a:srgbClr val="C00000"/>
                </a:solidFill>
              </a:rPr>
              <a:t>potpunosti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učestvuju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društvu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Da bi se to </a:t>
            </a:r>
            <a:r>
              <a:rPr lang="en-US" dirty="0" err="1"/>
              <a:t>postiglo</a:t>
            </a:r>
            <a:r>
              <a:rPr lang="en-US" dirty="0"/>
              <a:t>, </a:t>
            </a:r>
            <a:r>
              <a:rPr lang="en-US" dirty="0" err="1"/>
              <a:t>smetnje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razumeti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opisuje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životne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situacije</a:t>
            </a:r>
            <a:r>
              <a:rPr lang="en-US" dirty="0"/>
              <a:t>, a ne </a:t>
            </a:r>
            <a:r>
              <a:rPr lang="en-US" dirty="0" err="1"/>
              <a:t>ljude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osetljiv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učešću</a:t>
            </a:r>
            <a:r>
              <a:rPr lang="en-US" dirty="0"/>
              <a:t>.</a:t>
            </a:r>
            <a:endParaRPr lang="sr-Latn-RS" dirty="0"/>
          </a:p>
          <a:p>
            <a:r>
              <a:rPr lang="pt-BR" dirty="0"/>
              <a:t>Kod inkluzivnog obrazovanja </a:t>
            </a:r>
            <a:r>
              <a:rPr lang="pt-BR" b="1" dirty="0">
                <a:solidFill>
                  <a:srgbClr val="C00000"/>
                </a:solidFill>
              </a:rPr>
              <a:t>radi se o obezbeđivanju učenja i učešća</a:t>
            </a:r>
            <a:r>
              <a:rPr lang="pt-BR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6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3DB6FEF-2505-46DD-98AA-E6F0013E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DF4C74C2-301F-4187-BBF2-03A538D16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rgbClr val="FEFCF7">
              <a:alpha val="6000"/>
            </a:srgbClr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DB0209-038A-4BBB-846F-FF25A7C16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D65B-6F62-43C5-817B-F0C67182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960" y="568345"/>
            <a:ext cx="6563311" cy="1560716"/>
          </a:xfrm>
        </p:spPr>
        <p:txBody>
          <a:bodyPr>
            <a:normAutofit/>
          </a:bodyPr>
          <a:lstStyle/>
          <a:p>
            <a:r>
              <a:rPr lang="sr-Latn-RS"/>
              <a:t>Dokumentacija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B896C34-214C-4AF6-8B1F-ACB10F0B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40960" y="225751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046B-F43A-456F-9E0B-B36C9D941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60" y="2438400"/>
            <a:ext cx="6563311" cy="3651504"/>
          </a:xfrm>
        </p:spPr>
        <p:txBody>
          <a:bodyPr>
            <a:normAutofit/>
          </a:bodyPr>
          <a:lstStyle/>
          <a:p>
            <a:r>
              <a:rPr lang="sr-Latn-RS"/>
              <a:t>Obrazac 1</a:t>
            </a:r>
          </a:p>
          <a:p>
            <a:r>
              <a:rPr lang="sr-Latn-RS"/>
              <a:t>Obrazac 2</a:t>
            </a:r>
          </a:p>
          <a:p>
            <a:r>
              <a:rPr lang="sr-Latn-RS"/>
              <a:t>Obrazac 3</a:t>
            </a:r>
          </a:p>
          <a:p>
            <a:r>
              <a:rPr lang="sr-Latn-RS"/>
              <a:t>Obrazac 4</a:t>
            </a:r>
          </a:p>
          <a:p>
            <a:r>
              <a:rPr lang="sr-Latn-RS"/>
              <a:t>Obrazac 5</a:t>
            </a:r>
          </a:p>
          <a:p>
            <a:r>
              <a:rPr lang="sr-Latn-RS"/>
              <a:t>Obrazac 6</a:t>
            </a:r>
          </a:p>
          <a:p>
            <a:r>
              <a:rPr lang="sr-Latn-RS"/>
              <a:t>Obrazac 7</a:t>
            </a:r>
          </a:p>
          <a:p>
            <a:r>
              <a:rPr lang="sr-Latn-RS"/>
              <a:t>Obrazac 8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177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C02A8D8-3D8C-451E-B7B3-8BBEFF2CE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2B4E29A9-E235-4D6B-A7C3-175FC4C0E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id="{90806277-4397-456D-93E2-AE6A512D2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8013191F-212D-4C62-B054-9981FBDC8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1018951-FC91-4ED9-B647-33D5DF89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41" name="Freeform 206">
              <a:extLst>
                <a:ext uri="{FF2B5EF4-FFF2-40B4-BE49-F238E27FC236}">
                  <a16:creationId xmlns:a16="http://schemas.microsoft.com/office/drawing/2014/main" id="{40199D0C-C9BF-41DC-85E8-42F694954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2" name="Freeform 211">
              <a:extLst>
                <a:ext uri="{FF2B5EF4-FFF2-40B4-BE49-F238E27FC236}">
                  <a16:creationId xmlns:a16="http://schemas.microsoft.com/office/drawing/2014/main" id="{C088DAA7-75C8-403C-AA36-F444BBC84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C6C302D-A971-4BE7-8A7B-2F5657584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64AD677-37FD-49CA-8C27-89299153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DFBBA3F-A731-4F4E-9ED1-E9D2BAF29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5" y="-19050"/>
            <a:ext cx="12201525" cy="6883400"/>
            <a:chOff x="-3175" y="-19050"/>
            <a:chExt cx="12201525" cy="6883400"/>
          </a:xfrm>
          <a:solidFill>
            <a:schemeClr val="accent3">
              <a:alpha val="15000"/>
            </a:schemeClr>
          </a:solidFill>
        </p:grpSpPr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2E15D1C7-59F8-4C43-BF1D-88305355D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81510D8F-6D27-4EFD-9DDF-AB3849A8B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0" name="Freeform 5">
              <a:extLst>
                <a:ext uri="{FF2B5EF4-FFF2-40B4-BE49-F238E27FC236}">
                  <a16:creationId xmlns:a16="http://schemas.microsoft.com/office/drawing/2014/main" id="{DB3FA807-188D-4909-8D3C-2B6DD6E8F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52" name="Rounded Rectangle 7">
            <a:extLst>
              <a:ext uri="{FF2B5EF4-FFF2-40B4-BE49-F238E27FC236}">
                <a16:creationId xmlns:a16="http://schemas.microsoft.com/office/drawing/2014/main" id="{C880B459-CB59-47D5-883D-482F95B0A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 r="2" b="18476"/>
          <a:stretch/>
        </p:blipFill>
        <p:spPr bwMode="auto">
          <a:xfrm>
            <a:off x="5337548" y="670965"/>
            <a:ext cx="6189620" cy="55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Freeform 18">
            <a:extLst>
              <a:ext uri="{FF2B5EF4-FFF2-40B4-BE49-F238E27FC236}">
                <a16:creationId xmlns:a16="http://schemas.microsoft.com/office/drawing/2014/main" id="{AAC4858E-266B-400B-BABE-B712C757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Rounded Rectangle 8">
            <a:extLst>
              <a:ext uri="{FF2B5EF4-FFF2-40B4-BE49-F238E27FC236}">
                <a16:creationId xmlns:a16="http://schemas.microsoft.com/office/drawing/2014/main" id="{23D7496E-4C23-4AB2-AC86-6BC6280D9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36" y="102386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>
                <a:solidFill>
                  <a:schemeClr val="bg2"/>
                </a:solidFill>
              </a:rPr>
              <a:t>Opis deteta treba da bude…</a:t>
            </a:r>
            <a:br>
              <a:rPr lang="en-US" sz="3900">
                <a:solidFill>
                  <a:schemeClr val="bg2"/>
                </a:solidFill>
              </a:rPr>
            </a:br>
            <a:endParaRPr lang="en-US" sz="390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36" y="4945377"/>
            <a:ext cx="3793678" cy="10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bg2"/>
                </a:solidFill>
              </a:rPr>
              <a:t>Kao </a:t>
            </a:r>
            <a:r>
              <a:rPr lang="en-US" dirty="0" err="1">
                <a:solidFill>
                  <a:schemeClr val="bg2"/>
                </a:solidFill>
              </a:rPr>
              <a:t>ovaj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crtež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22F43F03-C554-4013-AC94-7CF7CB6AA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FE8F-58AD-469A-910B-DE0E3CA1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68A4D-AB9C-4520-B7DA-14FA7DF9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871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802DD4-FAD3-409D-9451-872C2466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39646" y="568345"/>
            <a:ext cx="6764625" cy="15607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r-Latn-RS"/>
              <a:t>Profil</a:t>
            </a:r>
          </a:p>
        </p:txBody>
      </p:sp>
      <p:sp>
        <p:nvSpPr>
          <p:cNvPr id="76" name="Rounded Rectangle 13">
            <a:extLst>
              <a:ext uri="{FF2B5EF4-FFF2-40B4-BE49-F238E27FC236}">
                <a16:creationId xmlns:a16="http://schemas.microsoft.com/office/drawing/2014/main" id="{CF306A8B-14B9-4F5D-9EF5-A4FA9838C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655" y="1534308"/>
            <a:ext cx="3640541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9" name="Content Placeholder 3" descr="barbara s 2 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1" y="1865552"/>
            <a:ext cx="2786203" cy="3707262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97519A1-3E71-4148-A70C-187784BF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9646" y="2176009"/>
            <a:ext cx="6764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CB9DF2CA-5269-4B6C-B916-50B9DC14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646" y="2438400"/>
            <a:ext cx="6764626" cy="3651504"/>
          </a:xfrm>
        </p:spPr>
        <p:txBody>
          <a:bodyPr>
            <a:normAutofit/>
          </a:bodyPr>
          <a:lstStyle/>
          <a:p>
            <a:r>
              <a:rPr lang="sr-Latn-RS" dirty="0"/>
              <a:t>Kakav je ovo profil?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4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31840C3-D8DB-46CF-827A-2C63A5025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739467" y="568345"/>
            <a:ext cx="4964804" cy="15607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r-Latn-RS"/>
              <a:t>Profil</a:t>
            </a:r>
          </a:p>
        </p:txBody>
      </p:sp>
      <p:pic>
        <p:nvPicPr>
          <p:cNvPr id="5123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8" r="-1" b="-1"/>
          <a:stretch/>
        </p:blipFill>
        <p:spPr>
          <a:xfrm>
            <a:off x="20" y="10"/>
            <a:ext cx="6099121" cy="685799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B8D33CA-38B0-43CA-A944-EE2267B87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03720" y="2176009"/>
            <a:ext cx="4800551" cy="0"/>
          </a:xfrm>
          <a:prstGeom prst="line">
            <a:avLst/>
          </a:prstGeom>
          <a:ln w="38100">
            <a:solidFill>
              <a:srgbClr val="D0A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Content Placeholder 5126">
            <a:extLst>
              <a:ext uri="{FF2B5EF4-FFF2-40B4-BE49-F238E27FC236}">
                <a16:creationId xmlns:a16="http://schemas.microsoft.com/office/drawing/2014/main" id="{07E62BA7-1BBE-40D3-BBAC-3D835936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71" y="2438400"/>
            <a:ext cx="5205500" cy="3651504"/>
          </a:xfrm>
        </p:spPr>
        <p:txBody>
          <a:bodyPr>
            <a:normAutofit/>
          </a:bodyPr>
          <a:lstStyle/>
          <a:p>
            <a:pPr>
              <a:buClr>
                <a:srgbClr val="D0A45E"/>
              </a:buClr>
            </a:pPr>
            <a:r>
              <a:rPr lang="sr-Latn-RS" dirty="0"/>
              <a:t>Kakav se profil pravi?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6068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184</TotalTime>
  <Words>286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Schoolbook</vt:lpstr>
      <vt:lpstr>Corbel</vt:lpstr>
      <vt:lpstr>Wingdings</vt:lpstr>
      <vt:lpstr>Feathered</vt:lpstr>
      <vt:lpstr>Dokumentacija za inkluziju (I deo): Procedura i pedagoški profil  </vt:lpstr>
      <vt:lpstr>Radionica </vt:lpstr>
      <vt:lpstr>Koraci u pružanje dodatne podrške detetu</vt:lpstr>
      <vt:lpstr>Socijalni model</vt:lpstr>
      <vt:lpstr>Dokumentacija</vt:lpstr>
      <vt:lpstr>Opis deteta treba da bude… </vt:lpstr>
      <vt:lpstr>PowerPoint Presentation</vt:lpstr>
      <vt:lpstr>Profil</vt:lpstr>
      <vt:lpstr>Profil</vt:lpstr>
      <vt:lpstr>Profil</vt:lpstr>
      <vt:lpstr>Profil</vt:lpstr>
      <vt:lpstr>Pedagoški profil Metodika IVO (2018: 84-86)</vt:lpstr>
      <vt:lpstr>Radoznalost Saradnja Istrajnost Odgovornost  </vt:lpstr>
      <vt:lpstr>Mere individualizacije  Primer Metodika IVO 2018:86-88</vt:lpstr>
      <vt:lpstr>Hvala na pažnji!</vt:lpstr>
    </vt:vector>
  </TitlesOfParts>
  <Company>JKP Informatika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23</cp:revision>
  <dcterms:created xsi:type="dcterms:W3CDTF">2019-04-15T13:48:12Z</dcterms:created>
  <dcterms:modified xsi:type="dcterms:W3CDTF">2021-12-05T17:05:31Z</dcterms:modified>
</cp:coreProperties>
</file>